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324" r:id="rId3"/>
    <p:sldId id="278" r:id="rId4"/>
    <p:sldId id="258" r:id="rId5"/>
    <p:sldId id="325" r:id="rId6"/>
    <p:sldId id="277" r:id="rId7"/>
    <p:sldId id="326" r:id="rId8"/>
    <p:sldId id="261" r:id="rId9"/>
    <p:sldId id="262" r:id="rId10"/>
    <p:sldId id="267" r:id="rId11"/>
    <p:sldId id="327" r:id="rId12"/>
    <p:sldId id="329" r:id="rId13"/>
    <p:sldId id="330" r:id="rId14"/>
    <p:sldId id="273" r:id="rId15"/>
    <p:sldId id="257" r:id="rId16"/>
    <p:sldId id="331" r:id="rId17"/>
    <p:sldId id="301" r:id="rId18"/>
    <p:sldId id="282" r:id="rId19"/>
    <p:sldId id="302" r:id="rId20"/>
    <p:sldId id="269" r:id="rId21"/>
    <p:sldId id="319" r:id="rId22"/>
    <p:sldId id="320" r:id="rId23"/>
    <p:sldId id="321" r:id="rId24"/>
    <p:sldId id="322" r:id="rId25"/>
    <p:sldId id="323" r:id="rId26"/>
    <p:sldId id="270" r:id="rId27"/>
    <p:sldId id="260" r:id="rId28"/>
    <p:sldId id="299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9E4B"/>
    <a:srgbClr val="00BF5B"/>
    <a:srgbClr val="00D765"/>
    <a:srgbClr val="0C6830"/>
    <a:srgbClr val="F99488"/>
    <a:srgbClr val="FF2EEA"/>
    <a:srgbClr val="A22C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52"/>
    <p:restoredTop sz="94656"/>
  </p:normalViewPr>
  <p:slideViewPr>
    <p:cSldViewPr snapToGrid="0">
      <p:cViewPr varScale="1">
        <p:scale>
          <a:sx n="143" d="100"/>
          <a:sy n="143" d="100"/>
        </p:scale>
        <p:origin x="216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9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0357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0357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7466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6f90357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6f90357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0357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0357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5229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0357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0357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4627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0357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0357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4856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0357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0357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539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0357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0357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873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0357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0357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0707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0357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0357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1302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0357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0357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699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B2387C8-DDCB-DA40-A461-7F58E1AF35D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AE1465-490E-5C48-A647-CB0039B957A9}" type="datetime1">
              <a:rPr lang="zh-CN" altLang="en-US"/>
              <a:pPr>
                <a:defRPr/>
              </a:pPr>
              <a:t>2018/12/6</a:t>
            </a:fld>
            <a:endParaRPr lang="en-US" altLang="zh-CN" sz="1350">
              <a:solidFill>
                <a:schemeClr val="tx1"/>
              </a:solidFill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FE7F335-AD40-404D-BC29-1F0BFA779C3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7730287-F55C-D043-B690-CFF2B3F248C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54B55E-6833-3446-99B8-B563FFD00668}" type="slidenum">
              <a:rPr lang="zh-CN" altLang="en-US"/>
              <a:pPr>
                <a:defRPr/>
              </a:pPr>
              <a:t>‹#›</a:t>
            </a:fld>
            <a:endParaRPr lang="en-US" altLang="zh-CN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712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1869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A3CEF0-0701-4094-870E-DA8AAA358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02ED6A-4211-40ED-A0E2-6651B14A76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EE4B6B-A43B-4676-BFD3-0696B8957E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73367A8-0AAD-495C-BE47-17C62A530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CD12-D982-4649-BE82-7A38D04A7250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AF0AF79-AB1B-4B4D-9ABA-991381372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3EC358-71D0-4522-8EA0-21C304BA9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B23E5-35CB-416A-8D23-27E9EE1B30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162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7" r:id="rId5"/>
    <p:sldLayoutId id="2147483658" r:id="rId6"/>
    <p:sldLayoutId id="2147483660" r:id="rId7"/>
    <p:sldLayoutId id="2147483661" r:id="rId8"/>
    <p:sldLayoutId id="2147483662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28.jpg"/><Relationship Id="rId3" Type="http://schemas.openxmlformats.org/officeDocument/2006/relationships/image" Target="../media/image18.jpg"/><Relationship Id="rId7" Type="http://schemas.openxmlformats.org/officeDocument/2006/relationships/image" Target="../media/image22.gif"/><Relationship Id="rId12" Type="http://schemas.openxmlformats.org/officeDocument/2006/relationships/image" Target="../media/image27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g"/><Relationship Id="rId11" Type="http://schemas.openxmlformats.org/officeDocument/2006/relationships/image" Target="../media/image26.png"/><Relationship Id="rId5" Type="http://schemas.openxmlformats.org/officeDocument/2006/relationships/image" Target="../media/image20.jpg"/><Relationship Id="rId10" Type="http://schemas.openxmlformats.org/officeDocument/2006/relationships/image" Target="../media/image25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Relationship Id="rId14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0.jp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300D9F8-45D1-A54A-8ED7-E4D9FB17E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17" name="TextShape 1"/>
          <p:cNvSpPr txBox="1"/>
          <p:nvPr/>
        </p:nvSpPr>
        <p:spPr>
          <a:xfrm>
            <a:off x="284940" y="1397498"/>
            <a:ext cx="8574120" cy="10112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 algn="ctr">
              <a:lnSpc>
                <a:spcPct val="100000"/>
              </a:lnSpc>
            </a:pPr>
            <a:r>
              <a:rPr lang="en-GB" sz="4800" b="1" strike="noStrike" spc="-1" dirty="0">
                <a:solidFill>
                  <a:srgbClr val="00D765"/>
                </a:solidFill>
                <a:latin typeface="Arial"/>
              </a:rPr>
              <a:t>Global Life Expectancy Analysis</a:t>
            </a:r>
            <a:endParaRPr lang="en-GB" sz="4800" b="0" strike="noStrike" spc="-1" dirty="0">
              <a:solidFill>
                <a:srgbClr val="00D765"/>
              </a:solidFill>
              <a:latin typeface="Arial"/>
            </a:endParaRPr>
          </a:p>
        </p:txBody>
      </p:sp>
      <p:sp>
        <p:nvSpPr>
          <p:cNvPr id="318" name="TextShape 2"/>
          <p:cNvSpPr txBox="1"/>
          <p:nvPr/>
        </p:nvSpPr>
        <p:spPr>
          <a:xfrm>
            <a:off x="1029960" y="2408738"/>
            <a:ext cx="7084080" cy="2016149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GB" sz="2400" b="1" strike="noStrike" spc="-1" dirty="0">
                <a:solidFill>
                  <a:schemeClr val="bg1"/>
                </a:solidFill>
                <a:latin typeface="Arial"/>
              </a:rPr>
              <a:t>Group 5</a:t>
            </a:r>
            <a:endParaRPr lang="en-GB" sz="2400" b="0" strike="noStrike" spc="-1" dirty="0">
              <a:solidFill>
                <a:schemeClr val="bg1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GB" sz="2400" b="0" strike="noStrike" spc="-1" dirty="0">
              <a:latin typeface="Arial"/>
            </a:endParaRPr>
          </a:p>
          <a:p>
            <a:pPr algn="ctr">
              <a:lnSpc>
                <a:spcPct val="120000"/>
              </a:lnSpc>
            </a:pPr>
            <a:r>
              <a:rPr lang="en-GB" sz="2000" b="0" strike="noStrike" spc="-1" dirty="0" err="1">
                <a:solidFill>
                  <a:schemeClr val="bg1"/>
                </a:solidFill>
                <a:latin typeface="Arial"/>
                <a:ea typeface="Arial"/>
              </a:rPr>
              <a:t>Arda</a:t>
            </a:r>
            <a:r>
              <a:rPr lang="en-GB" sz="2000" b="0" strike="noStrike" spc="-1" dirty="0">
                <a:solidFill>
                  <a:schemeClr val="bg1"/>
                </a:solidFill>
                <a:latin typeface="Arial"/>
                <a:ea typeface="Arial"/>
              </a:rPr>
              <a:t> </a:t>
            </a:r>
            <a:r>
              <a:rPr lang="en-GB" sz="2000" b="0" strike="noStrike" spc="-1" dirty="0" err="1">
                <a:solidFill>
                  <a:schemeClr val="bg1"/>
                </a:solidFill>
                <a:latin typeface="Arial"/>
                <a:ea typeface="Arial"/>
              </a:rPr>
              <a:t>Cankat</a:t>
            </a:r>
            <a:r>
              <a:rPr lang="en-GB" sz="2000" b="0" strike="noStrike" spc="-1" dirty="0">
                <a:solidFill>
                  <a:schemeClr val="bg1"/>
                </a:solidFill>
                <a:latin typeface="Arial"/>
                <a:ea typeface="Arial"/>
              </a:rPr>
              <a:t> </a:t>
            </a:r>
            <a:r>
              <a:rPr lang="en-GB" sz="2000" b="0" strike="noStrike" spc="-1" dirty="0" err="1">
                <a:solidFill>
                  <a:schemeClr val="bg1"/>
                </a:solidFill>
                <a:latin typeface="Arial"/>
              </a:rPr>
              <a:t>Bati</a:t>
            </a:r>
            <a:endParaRPr lang="en-GB" sz="2000" b="0" strike="noStrike" spc="-1" dirty="0">
              <a:solidFill>
                <a:schemeClr val="bg1"/>
              </a:solidFill>
              <a:latin typeface="Arial"/>
            </a:endParaRPr>
          </a:p>
          <a:p>
            <a:pPr marL="457200" indent="-342720" algn="ctr">
              <a:lnSpc>
                <a:spcPct val="120000"/>
              </a:lnSpc>
            </a:pPr>
            <a:r>
              <a:rPr lang="en-GB" sz="2000" b="0" strike="noStrike" spc="-1" dirty="0" err="1">
                <a:solidFill>
                  <a:schemeClr val="bg1"/>
                </a:solidFill>
                <a:latin typeface="Arial"/>
                <a:ea typeface="Arial"/>
              </a:rPr>
              <a:t>Qingyuan</a:t>
            </a:r>
            <a:r>
              <a:rPr lang="en-GB" sz="2000" b="0" strike="noStrike" spc="-1" dirty="0">
                <a:solidFill>
                  <a:schemeClr val="bg1"/>
                </a:solidFill>
                <a:latin typeface="Arial"/>
                <a:ea typeface="Arial"/>
              </a:rPr>
              <a:t> </a:t>
            </a:r>
            <a:r>
              <a:rPr lang="en-GB" sz="2000" b="0" strike="noStrike" spc="-1" dirty="0" err="1">
                <a:solidFill>
                  <a:schemeClr val="bg1"/>
                </a:solidFill>
                <a:latin typeface="Arial"/>
              </a:rPr>
              <a:t>Jin</a:t>
            </a:r>
            <a:endParaRPr lang="en-GB" sz="2000" b="0" strike="noStrike" spc="-1" dirty="0">
              <a:solidFill>
                <a:schemeClr val="bg1"/>
              </a:solidFill>
              <a:latin typeface="Arial"/>
            </a:endParaRPr>
          </a:p>
          <a:p>
            <a:pPr marL="457200" indent="-342720" algn="ctr">
              <a:lnSpc>
                <a:spcPct val="120000"/>
              </a:lnSpc>
            </a:pPr>
            <a:r>
              <a:rPr lang="en-GB" sz="2000" b="0" strike="noStrike" spc="-1" dirty="0" err="1">
                <a:solidFill>
                  <a:schemeClr val="bg1"/>
                </a:solidFill>
                <a:latin typeface="Arial"/>
                <a:ea typeface="Arial"/>
              </a:rPr>
              <a:t>Weinan</a:t>
            </a:r>
            <a:r>
              <a:rPr lang="en-GB" sz="2000" b="0" strike="noStrike" spc="-1" dirty="0">
                <a:solidFill>
                  <a:schemeClr val="bg1"/>
                </a:solidFill>
                <a:latin typeface="Arial"/>
              </a:rPr>
              <a:t> Li</a:t>
            </a:r>
          </a:p>
          <a:p>
            <a:pPr marL="457200" indent="-342720" algn="ctr">
              <a:lnSpc>
                <a:spcPct val="120000"/>
              </a:lnSpc>
            </a:pPr>
            <a:r>
              <a:rPr lang="en-GB" sz="2000" b="0" strike="noStrike" spc="-1" dirty="0">
                <a:solidFill>
                  <a:schemeClr val="bg1"/>
                </a:solidFill>
                <a:latin typeface="Arial"/>
              </a:rPr>
              <a:t>Wei Zhang</a:t>
            </a:r>
          </a:p>
          <a:p>
            <a:pPr marL="457200" indent="-342720" algn="ctr"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925046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4BCD1D-D9A9-194A-B2F6-B13CFB436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 descr="图片包含 室内&#10;&#10;&#10;&#10;自动生成的说明">
            <a:extLst>
              <a:ext uri="{FF2B5EF4-FFF2-40B4-BE49-F238E27FC236}">
                <a16:creationId xmlns:a16="http://schemas.microsoft.com/office/drawing/2014/main" id="{C68A4783-28D7-7143-AFE2-F6EE1C8B2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52BC94A-9345-9545-A268-0809430067A9}"/>
              </a:ext>
            </a:extLst>
          </p:cNvPr>
          <p:cNvSpPr/>
          <p:nvPr/>
        </p:nvSpPr>
        <p:spPr>
          <a:xfrm>
            <a:off x="806439" y="2033885"/>
            <a:ext cx="36792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B05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  <a:ea typeface="SimHei" panose="02010609060101010101" pitchFamily="49" charset="-122"/>
              </a:rPr>
              <a:t>Difference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00B050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+mj-lt"/>
              <a:ea typeface="SimHei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1D1314-F37D-F247-B1A6-8990FCD0F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90" y="0"/>
            <a:ext cx="385191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44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70F2F94-E0BB-48F7-A05D-C467C11A5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30" y="320040"/>
            <a:ext cx="2351490" cy="731519"/>
          </a:xfrm>
        </p:spPr>
        <p:txBody>
          <a:bodyPr/>
          <a:lstStyle/>
          <a:p>
            <a:pPr algn="ctr">
              <a:buClr>
                <a:srgbClr val="000000"/>
              </a:buClr>
            </a:pPr>
            <a:r>
              <a:rPr kumimoji="1" lang="en-US" altLang="zh-CN" sz="3600" b="1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Huge gap</a:t>
            </a:r>
            <a:endParaRPr kumimoji="1" lang="zh-CN" altLang="en-US" sz="3600" b="1" dirty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</a:endParaRP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9348AAA3-7333-4D4F-96FD-FD21A78D309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39802"/>
            <a:ext cx="3886200" cy="2722338"/>
          </a:xfrm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EED835D-C94B-4B78-B244-9DF5AC164E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In 2000, Japan has a life expectancy larger than twice of Sierra Leone.</a:t>
            </a:r>
          </a:p>
          <a:p>
            <a:r>
              <a:rPr lang="en-US" altLang="zh-CN" dirty="0"/>
              <a:t>People in top10 countries averagely live 40 years longer than people in the bottom countries.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4841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B4449D-6D12-425E-990F-C9B854B4A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4749"/>
            <a:ext cx="1242780" cy="572700"/>
          </a:xfrm>
        </p:spPr>
        <p:txBody>
          <a:bodyPr/>
          <a:lstStyle/>
          <a:p>
            <a:pPr algn="ctr">
              <a:buClr>
                <a:srgbClr val="000000"/>
              </a:buClr>
            </a:pPr>
            <a:r>
              <a:rPr kumimoji="1" lang="en-US" altLang="zh-CN" sz="3600" b="1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Why?</a:t>
            </a:r>
            <a:endParaRPr kumimoji="1" lang="zh-CN" altLang="en-US" sz="3600" b="1" dirty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904D621-05C6-4EC5-8425-DE76BCF7CFE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55271"/>
            <a:ext cx="3886200" cy="2691400"/>
          </a:xfrm>
        </p:spPr>
      </p:pic>
      <p:sp>
        <p:nvSpPr>
          <p:cNvPr id="9" name="内容占位符 8">
            <a:extLst>
              <a:ext uri="{FF2B5EF4-FFF2-40B4-BE49-F238E27FC236}">
                <a16:creationId xmlns:a16="http://schemas.microsoft.com/office/drawing/2014/main" id="{C2A3F7C9-0F50-48EC-97D8-E5A61A4386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Higher BMI cause health problem?</a:t>
            </a:r>
          </a:p>
          <a:p>
            <a:r>
              <a:rPr lang="en-US" altLang="zh-CN" dirty="0"/>
              <a:t>In poor countries, people don’t even have enough food.</a:t>
            </a:r>
            <a:endParaRPr lang="zh-CN" altLang="en-US" dirty="0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89ED6EFF-C77C-DB44-B083-803F3CA59333}"/>
              </a:ext>
            </a:extLst>
          </p:cNvPr>
          <p:cNvSpPr/>
          <p:nvPr/>
        </p:nvSpPr>
        <p:spPr>
          <a:xfrm>
            <a:off x="628650" y="1739153"/>
            <a:ext cx="3656479" cy="4661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8533F953-29CA-0C44-AF01-64FC27EADA06}"/>
              </a:ext>
            </a:extLst>
          </p:cNvPr>
          <p:cNvSpPr/>
          <p:nvPr/>
        </p:nvSpPr>
        <p:spPr>
          <a:xfrm>
            <a:off x="628650" y="3307976"/>
            <a:ext cx="859491" cy="564777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7272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94C35BF-F315-4E27-AFD8-1917E7A67AA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Despite having similar coverage of some vaccines, poor countries are still suffering.  </a:t>
            </a:r>
            <a:endParaRPr lang="zh-CN" altLang="en-US" dirty="0"/>
          </a:p>
        </p:txBody>
      </p:sp>
      <p:pic>
        <p:nvPicPr>
          <p:cNvPr id="5" name="内容占位符 7">
            <a:extLst>
              <a:ext uri="{FF2B5EF4-FFF2-40B4-BE49-F238E27FC236}">
                <a16:creationId xmlns:a16="http://schemas.microsoft.com/office/drawing/2014/main" id="{CBF4C7B6-25EB-404E-B0E8-42DD4590E6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8" y="1747243"/>
            <a:ext cx="3857625" cy="2507456"/>
          </a:xfr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E9AD6694-2F0B-7B4E-B1E5-148EE4CF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4749"/>
            <a:ext cx="1242780" cy="572700"/>
          </a:xfrm>
        </p:spPr>
        <p:txBody>
          <a:bodyPr/>
          <a:lstStyle/>
          <a:p>
            <a:pPr algn="ctr">
              <a:buClr>
                <a:srgbClr val="000000"/>
              </a:buClr>
            </a:pPr>
            <a:r>
              <a:rPr kumimoji="1" lang="en-US" altLang="zh-CN" sz="3600" b="1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Why?</a:t>
            </a:r>
            <a:endParaRPr kumimoji="1" lang="zh-CN" altLang="en-US" sz="3600" b="1" dirty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691DE5B2-CA47-404F-B70A-5FF8D21FEF77}"/>
              </a:ext>
            </a:extLst>
          </p:cNvPr>
          <p:cNvSpPr/>
          <p:nvPr/>
        </p:nvSpPr>
        <p:spPr>
          <a:xfrm>
            <a:off x="1013011" y="1739153"/>
            <a:ext cx="2913529" cy="8325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96D0EED-D5F8-C54B-9E7D-0F61C6508EBC}"/>
              </a:ext>
            </a:extLst>
          </p:cNvPr>
          <p:cNvSpPr/>
          <p:nvPr/>
        </p:nvSpPr>
        <p:spPr>
          <a:xfrm>
            <a:off x="1441684" y="3209364"/>
            <a:ext cx="2574505" cy="744071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1598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4BCD1D-D9A9-194A-B2F6-B13CFB436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 descr="图片包含 室内&#10;&#10;&#10;&#10;自动生成的说明">
            <a:extLst>
              <a:ext uri="{FF2B5EF4-FFF2-40B4-BE49-F238E27FC236}">
                <a16:creationId xmlns:a16="http://schemas.microsoft.com/office/drawing/2014/main" id="{C68A4783-28D7-7143-AFE2-F6EE1C8B2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52BC94A-9345-9545-A268-0809430067A9}"/>
              </a:ext>
            </a:extLst>
          </p:cNvPr>
          <p:cNvSpPr/>
          <p:nvPr/>
        </p:nvSpPr>
        <p:spPr>
          <a:xfrm>
            <a:off x="963320" y="1618387"/>
            <a:ext cx="360868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B05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  <a:ea typeface="SimHei" panose="02010609060101010101" pitchFamily="49" charset="-122"/>
              </a:rPr>
              <a:t>Relevance</a:t>
            </a:r>
          </a:p>
          <a:p>
            <a:pPr algn="ctr"/>
            <a:r>
              <a:rPr lang="en-US" altLang="zh-CN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B05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  <a:ea typeface="SimHei" panose="02010609060101010101" pitchFamily="49" charset="-122"/>
              </a:rPr>
              <a:t>Analysis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00B050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+mj-lt"/>
              <a:ea typeface="SimHei" panose="02010609060101010101" pitchFamily="49" charset="-122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399FC17-0825-1940-83AD-F613BACDA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9857" y="0"/>
            <a:ext cx="3202781" cy="5157469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350" dirty="0">
              <a:solidFill>
                <a:srgbClr val="262626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977B65-AF12-954D-9A55-9A5E1EDE2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40621" y="1023238"/>
            <a:ext cx="4221255" cy="281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2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14">
            <a:extLst>
              <a:ext uri="{FF2B5EF4-FFF2-40B4-BE49-F238E27FC236}">
                <a16:creationId xmlns:a16="http://schemas.microsoft.com/office/drawing/2014/main" id="{AF054A78-4460-4145-A890-63615AF4F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5450" y="0"/>
            <a:ext cx="2195513" cy="3128963"/>
          </a:xfrm>
          <a:prstGeom prst="rect">
            <a:avLst/>
          </a:prstGeom>
          <a:solidFill>
            <a:srgbClr val="0C0C0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BA9305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FFFFFF"/>
              </a:solidFill>
            </a:endParaRPr>
          </a:p>
        </p:txBody>
      </p:sp>
      <p:sp>
        <p:nvSpPr>
          <p:cNvPr id="4102" name="Rectangle 16">
            <a:extLst>
              <a:ext uri="{FF2B5EF4-FFF2-40B4-BE49-F238E27FC236}">
                <a16:creationId xmlns:a16="http://schemas.microsoft.com/office/drawing/2014/main" id="{C6F35352-E3E2-C043-8FF7-47170BB130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64481"/>
            <a:ext cx="1695450" cy="1563291"/>
          </a:xfrm>
          <a:prstGeom prst="rect">
            <a:avLst/>
          </a:pr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BA9305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350">
              <a:solidFill>
                <a:srgbClr val="FFFFFF"/>
              </a:solidFill>
            </a:endParaRPr>
          </a:p>
        </p:txBody>
      </p:sp>
      <p:sp>
        <p:nvSpPr>
          <p:cNvPr id="4111" name="Rectangle 27">
            <a:extLst>
              <a:ext uri="{FF2B5EF4-FFF2-40B4-BE49-F238E27FC236}">
                <a16:creationId xmlns:a16="http://schemas.microsoft.com/office/drawing/2014/main" id="{CFF3B178-0D2A-5740-85CA-4D487DE5D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9632" y="4854178"/>
            <a:ext cx="56435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350">
                <a:solidFill>
                  <a:srgbClr val="595959"/>
                </a:solidFill>
                <a:latin typeface="Simple-Line-Icons" pitchFamily="2" charset="2"/>
                <a:sym typeface="Simple-Line-Icons" pitchFamily="2" charset="2"/>
              </a:rPr>
              <a:t> </a:t>
            </a:r>
            <a:endParaRPr lang="en-US" altLang="zh-CN" sz="1350">
              <a:solidFill>
                <a:srgbClr val="595959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64BEA2-D55F-9046-B5B4-A33C91F0E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7656"/>
            <a:ext cx="1695450" cy="1524001"/>
          </a:xfrm>
          <a:prstGeom prst="rect">
            <a:avLst/>
          </a:prstGeom>
        </p:spPr>
      </p:pic>
      <p:pic>
        <p:nvPicPr>
          <p:cNvPr id="5" name="图片 4" descr="图片包含 天空, 室内, 杯子, 餐桌&#10;&#10;&#10;&#10;自动生成的说明">
            <a:extLst>
              <a:ext uri="{FF2B5EF4-FFF2-40B4-BE49-F238E27FC236}">
                <a16:creationId xmlns:a16="http://schemas.microsoft.com/office/drawing/2014/main" id="{A2442B00-AF4D-EB4E-926E-9384CFC3E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738" y="1635146"/>
            <a:ext cx="1788812" cy="1520323"/>
          </a:xfrm>
          <a:prstGeom prst="rect">
            <a:avLst/>
          </a:prstGeom>
        </p:spPr>
      </p:pic>
      <p:pic>
        <p:nvPicPr>
          <p:cNvPr id="7" name="图片 6" descr="图片包含 室内, 就坐, 餐桌, 顶部&#10;&#10;&#10;&#10;自动生成的说明">
            <a:extLst>
              <a:ext uri="{FF2B5EF4-FFF2-40B4-BE49-F238E27FC236}">
                <a16:creationId xmlns:a16="http://schemas.microsoft.com/office/drawing/2014/main" id="{35F8DFCE-AB01-9F41-A4E5-5CD6AA015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9" y="2084"/>
            <a:ext cx="1682240" cy="14590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8413DD4-B313-EB46-8529-6C331DA2F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8495" y="3197401"/>
            <a:ext cx="2195513" cy="1870834"/>
          </a:xfrm>
          <a:prstGeom prst="rect">
            <a:avLst/>
          </a:prstGeom>
        </p:spPr>
      </p:pic>
      <p:pic>
        <p:nvPicPr>
          <p:cNvPr id="11" name="图片 10" descr="图片包含 人员, 人群, 大型, 建筑物&#10;&#10;&#10;&#10;自动生成的说明">
            <a:extLst>
              <a:ext uri="{FF2B5EF4-FFF2-40B4-BE49-F238E27FC236}">
                <a16:creationId xmlns:a16="http://schemas.microsoft.com/office/drawing/2014/main" id="{BB371819-86E5-DD4D-B9D0-FB15771DAD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15" y="3197401"/>
            <a:ext cx="3252100" cy="1876469"/>
          </a:xfrm>
          <a:prstGeom prst="rect">
            <a:avLst/>
          </a:prstGeom>
        </p:spPr>
      </p:pic>
      <p:pic>
        <p:nvPicPr>
          <p:cNvPr id="13" name="图片 12" descr="图片包含 人员, 室内, 男士, 就坐&#10;&#10;&#10;&#10;自动生成的说明">
            <a:extLst>
              <a:ext uri="{FF2B5EF4-FFF2-40B4-BE49-F238E27FC236}">
                <a16:creationId xmlns:a16="http://schemas.microsoft.com/office/drawing/2014/main" id="{035F197C-18A3-9649-94BB-1DD3B4CAE1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3272" y="254481"/>
            <a:ext cx="1779868" cy="1067921"/>
          </a:xfrm>
          <a:prstGeom prst="rect">
            <a:avLst/>
          </a:prstGeom>
        </p:spPr>
      </p:pic>
      <p:pic>
        <p:nvPicPr>
          <p:cNvPr id="15" name="图片 14" descr="图片包含 服装, 人员&#10;&#10;&#10;&#10;自动生成的说明">
            <a:extLst>
              <a:ext uri="{FF2B5EF4-FFF2-40B4-BE49-F238E27FC236}">
                <a16:creationId xmlns:a16="http://schemas.microsoft.com/office/drawing/2014/main" id="{06934D11-CE7C-C445-8329-292E186C92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8816" y="1478484"/>
            <a:ext cx="1468780" cy="1524972"/>
          </a:xfrm>
          <a:prstGeom prst="rect">
            <a:avLst/>
          </a:prstGeom>
        </p:spPr>
      </p:pic>
      <p:pic>
        <p:nvPicPr>
          <p:cNvPr id="17" name="图片 16" descr="图片包含 人员, 妇女, 服装, 掌握&#10;&#10;&#10;&#10;自动生成的说明">
            <a:extLst>
              <a:ext uri="{FF2B5EF4-FFF2-40B4-BE49-F238E27FC236}">
                <a16:creationId xmlns:a16="http://schemas.microsoft.com/office/drawing/2014/main" id="{D96E9367-6CC3-5840-87CE-4C35DB8F45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6648" y="117837"/>
            <a:ext cx="1747340" cy="1289477"/>
          </a:xfrm>
          <a:prstGeom prst="rect">
            <a:avLst/>
          </a:prstGeom>
        </p:spPr>
      </p:pic>
      <p:pic>
        <p:nvPicPr>
          <p:cNvPr id="19" name="图片 18" descr="图片包含 物体, 丈量尺&#10;&#10;&#10;&#10;自动生成的说明">
            <a:extLst>
              <a:ext uri="{FF2B5EF4-FFF2-40B4-BE49-F238E27FC236}">
                <a16:creationId xmlns:a16="http://schemas.microsoft.com/office/drawing/2014/main" id="{091B345B-0E9F-A44D-93FD-60D783286C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59738" y="102450"/>
            <a:ext cx="1594199" cy="1492060"/>
          </a:xfrm>
          <a:prstGeom prst="rect">
            <a:avLst/>
          </a:prstGeom>
        </p:spPr>
      </p:pic>
      <p:pic>
        <p:nvPicPr>
          <p:cNvPr id="21" name="图片 20" descr="图片包含 餐桌, 酒, 墙壁, 室内&#10;&#10;&#10;&#10;自动生成的说明">
            <a:extLst>
              <a:ext uri="{FF2B5EF4-FFF2-40B4-BE49-F238E27FC236}">
                <a16:creationId xmlns:a16="http://schemas.microsoft.com/office/drawing/2014/main" id="{1DECB20B-13DD-D94B-8DDC-B60CADDF8D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31666" y="1564481"/>
            <a:ext cx="1156932" cy="104350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E87B739-1ECE-2D40-A259-C2F0A198DD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35957" y="101556"/>
            <a:ext cx="1658051" cy="1260119"/>
          </a:xfrm>
          <a:prstGeom prst="rect">
            <a:avLst/>
          </a:prstGeom>
        </p:spPr>
      </p:pic>
      <p:pic>
        <p:nvPicPr>
          <p:cNvPr id="25" name="图片 24" descr="图片包含 室内, 牙刷&#10;&#10;&#10;&#10;自动生成的说明">
            <a:extLst>
              <a:ext uri="{FF2B5EF4-FFF2-40B4-BE49-F238E27FC236}">
                <a16:creationId xmlns:a16="http://schemas.microsoft.com/office/drawing/2014/main" id="{85376786-2FE4-284D-B548-6DA33280452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35957" y="1695318"/>
            <a:ext cx="1650373" cy="128867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FA7C225-1B03-4545-9BD9-225127D34C8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91244" y="4006068"/>
            <a:ext cx="1114612" cy="1114612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20A8DB71-52B7-4B48-9871-DB99E437C563}"/>
              </a:ext>
            </a:extLst>
          </p:cNvPr>
          <p:cNvSpPr/>
          <p:nvPr/>
        </p:nvSpPr>
        <p:spPr>
          <a:xfrm>
            <a:off x="5594008" y="3243040"/>
            <a:ext cx="362349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sym typeface="Times New Roman" panose="02020603050405020304" pitchFamily="18" charset="0"/>
              </a:rPr>
              <a:t>19 Features</a:t>
            </a:r>
            <a:endParaRPr lang="zh-CN" altLang="en-US" sz="3600" b="1" cap="none" spc="0" dirty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38366561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48499E6-F889-844C-BA20-0BEDAA9FC383}"/>
              </a:ext>
            </a:extLst>
          </p:cNvPr>
          <p:cNvSpPr/>
          <p:nvPr/>
        </p:nvSpPr>
        <p:spPr>
          <a:xfrm>
            <a:off x="187234" y="101990"/>
            <a:ext cx="115929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en-US" altLang="zh-CN" sz="3600" b="1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PCA</a:t>
            </a:r>
            <a:endParaRPr lang="zh-CN" altLang="en-US" sz="3600" b="1" cap="none" spc="0" dirty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Google Shape;72;p16">
            <a:extLst>
              <a:ext uri="{FF2B5EF4-FFF2-40B4-BE49-F238E27FC236}">
                <a16:creationId xmlns:a16="http://schemas.microsoft.com/office/drawing/2014/main" id="{6F287AFC-A58C-E04F-B668-3F539FCBAADA}"/>
              </a:ext>
            </a:extLst>
          </p:cNvPr>
          <p:cNvSpPr txBox="1">
            <a:spLocks/>
          </p:cNvSpPr>
          <p:nvPr/>
        </p:nvSpPr>
        <p:spPr>
          <a:xfrm>
            <a:off x="545823" y="1102658"/>
            <a:ext cx="4713558" cy="10258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spcBef>
                <a:spcPts val="1600"/>
              </a:spcBef>
              <a:buSzPts val="1800"/>
            </a:pPr>
            <a:r>
              <a:rPr lang="en" sz="1800" b="1" dirty="0">
                <a:solidFill>
                  <a:schemeClr val="accent4"/>
                </a:solidFill>
              </a:rPr>
              <a:t>Goal</a:t>
            </a:r>
          </a:p>
          <a:p>
            <a:pPr marL="457200" indent="-342900">
              <a:spcBef>
                <a:spcPts val="1600"/>
              </a:spcBef>
              <a:buSzPts val="1800"/>
              <a:buFont typeface="Arial"/>
              <a:buChar char="●"/>
            </a:pPr>
            <a:r>
              <a:rPr lang="en" sz="1800" dirty="0">
                <a:solidFill>
                  <a:schemeClr val="accent4"/>
                </a:solidFill>
              </a:rPr>
              <a:t>Select most relevant features</a:t>
            </a:r>
          </a:p>
          <a:p>
            <a:pPr marL="457200" indent="-342900">
              <a:spcBef>
                <a:spcPts val="1600"/>
              </a:spcBef>
              <a:buSzPts val="1800"/>
              <a:buFont typeface="Arial"/>
              <a:buChar char="●"/>
            </a:pPr>
            <a:r>
              <a:rPr lang="en" sz="1800" dirty="0">
                <a:solidFill>
                  <a:schemeClr val="accent4"/>
                </a:solidFill>
              </a:rPr>
              <a:t>Narrow down our target</a:t>
            </a:r>
          </a:p>
        </p:txBody>
      </p:sp>
      <p:sp>
        <p:nvSpPr>
          <p:cNvPr id="9" name="Google Shape;72;p16">
            <a:extLst>
              <a:ext uri="{FF2B5EF4-FFF2-40B4-BE49-F238E27FC236}">
                <a16:creationId xmlns:a16="http://schemas.microsoft.com/office/drawing/2014/main" id="{77B26EB5-56AB-0849-B911-BCF934EA0AF9}"/>
              </a:ext>
            </a:extLst>
          </p:cNvPr>
          <p:cNvSpPr txBox="1">
            <a:spLocks/>
          </p:cNvSpPr>
          <p:nvPr/>
        </p:nvSpPr>
        <p:spPr>
          <a:xfrm>
            <a:off x="5422672" y="1102658"/>
            <a:ext cx="3282057" cy="42470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spcBef>
                <a:spcPts val="1600"/>
              </a:spcBef>
              <a:buSzPts val="1800"/>
            </a:pPr>
            <a:r>
              <a:rPr lang="en" sz="1800" b="1" dirty="0">
                <a:solidFill>
                  <a:srgbClr val="059E4B"/>
                </a:solidFill>
              </a:rPr>
              <a:t>6 most relevant Feature</a:t>
            </a:r>
          </a:p>
          <a:p>
            <a:pPr marL="457200" indent="-342900">
              <a:spcBef>
                <a:spcPts val="1600"/>
              </a:spcBef>
              <a:buSzPts val="1800"/>
              <a:buFont typeface="Arial"/>
              <a:buChar char="●"/>
            </a:pPr>
            <a:r>
              <a:rPr lang="en" sz="1800" dirty="0">
                <a:solidFill>
                  <a:srgbClr val="059E4B"/>
                </a:solidFill>
              </a:rPr>
              <a:t>GDP</a:t>
            </a:r>
          </a:p>
          <a:p>
            <a:pPr marL="457200" indent="-342900">
              <a:spcBef>
                <a:spcPts val="1600"/>
              </a:spcBef>
              <a:buSzPts val="1800"/>
              <a:buFont typeface="Arial"/>
              <a:buChar char="●"/>
            </a:pPr>
            <a:r>
              <a:rPr lang="en" sz="1800" dirty="0">
                <a:solidFill>
                  <a:srgbClr val="059E4B"/>
                </a:solidFill>
              </a:rPr>
              <a:t>HIV</a:t>
            </a:r>
          </a:p>
          <a:p>
            <a:pPr marL="457200" indent="-342900">
              <a:spcBef>
                <a:spcPts val="1600"/>
              </a:spcBef>
              <a:buSzPts val="1800"/>
              <a:buFont typeface="Arial"/>
              <a:buChar char="●"/>
            </a:pPr>
            <a:r>
              <a:rPr lang="en" sz="1800" dirty="0">
                <a:solidFill>
                  <a:srgbClr val="059E4B"/>
                </a:solidFill>
              </a:rPr>
              <a:t>Hepatitis B</a:t>
            </a:r>
          </a:p>
          <a:p>
            <a:pPr marL="457200" indent="-342900">
              <a:spcBef>
                <a:spcPts val="1600"/>
              </a:spcBef>
              <a:buSzPts val="1800"/>
              <a:buFont typeface="Arial"/>
              <a:buChar char="●"/>
            </a:pPr>
            <a:r>
              <a:rPr lang="en" sz="1800" dirty="0">
                <a:solidFill>
                  <a:srgbClr val="059E4B"/>
                </a:solidFill>
              </a:rPr>
              <a:t>Adult Mortality</a:t>
            </a:r>
          </a:p>
          <a:p>
            <a:pPr marL="457200" indent="-342900">
              <a:spcBef>
                <a:spcPts val="1600"/>
              </a:spcBef>
              <a:buSzPts val="1800"/>
              <a:buFont typeface="Arial"/>
              <a:buChar char="●"/>
            </a:pPr>
            <a:r>
              <a:rPr lang="en" sz="1800" dirty="0">
                <a:solidFill>
                  <a:srgbClr val="059E4B"/>
                </a:solidFill>
              </a:rPr>
              <a:t>Income resources</a:t>
            </a:r>
          </a:p>
          <a:p>
            <a:pPr marL="457200" indent="-342900">
              <a:spcBef>
                <a:spcPts val="1600"/>
              </a:spcBef>
              <a:buSzPts val="1800"/>
              <a:buFont typeface="Arial"/>
              <a:buChar char="●"/>
            </a:pPr>
            <a:r>
              <a:rPr lang="en" altLang="zh-CN" sz="1800" dirty="0">
                <a:solidFill>
                  <a:srgbClr val="059E4B"/>
                </a:solidFill>
              </a:rPr>
              <a:t>Schooling</a:t>
            </a:r>
          </a:p>
          <a:p>
            <a:pPr marL="114300">
              <a:spcBef>
                <a:spcPts val="1600"/>
              </a:spcBef>
              <a:buSzPts val="1800"/>
            </a:pPr>
            <a:endParaRPr lang="en" sz="1800" dirty="0"/>
          </a:p>
          <a:p>
            <a:pPr marL="457200" indent="-342900">
              <a:spcBef>
                <a:spcPts val="1600"/>
              </a:spcBef>
              <a:buSzPts val="1800"/>
              <a:buFont typeface="Arial"/>
              <a:buChar char="●"/>
            </a:pPr>
            <a:endParaRPr lang="en" sz="1800" dirty="0"/>
          </a:p>
          <a:p>
            <a:pPr marL="114300">
              <a:spcBef>
                <a:spcPts val="1600"/>
              </a:spcBef>
              <a:buSzPts val="1800"/>
            </a:pPr>
            <a:endParaRPr lang="en" sz="1800" dirty="0"/>
          </a:p>
        </p:txBody>
      </p:sp>
    </p:spTree>
    <p:extLst>
      <p:ext uri="{BB962C8B-B14F-4D97-AF65-F5344CB8AC3E}">
        <p14:creationId xmlns:p14="http://schemas.microsoft.com/office/powerpoint/2010/main" val="65611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48499E6-F889-844C-BA20-0BEDAA9FC383}"/>
              </a:ext>
            </a:extLst>
          </p:cNvPr>
          <p:cNvSpPr/>
          <p:nvPr/>
        </p:nvSpPr>
        <p:spPr>
          <a:xfrm>
            <a:off x="205164" y="108583"/>
            <a:ext cx="115929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en-US" altLang="zh-CN" sz="3600" b="1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PCA</a:t>
            </a:r>
            <a:endParaRPr lang="zh-CN" altLang="en-US" sz="3600" b="1" cap="none" spc="0" dirty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E075539-FC85-194C-BB98-D30D22024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281" y="108583"/>
            <a:ext cx="3327136" cy="241173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2FCBB45-4D14-8341-880B-BFFB8F443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5539" y="108583"/>
            <a:ext cx="3391430" cy="246316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EB92612-5B0D-384C-9A5A-FB359085A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9831" y="2571750"/>
            <a:ext cx="3327138" cy="236601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4E23163-310A-854C-BB8B-99AC1C2E32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6281" y="2571751"/>
            <a:ext cx="3327136" cy="236601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5B8E8CC-0ED8-7842-B44F-4390C470A4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4456" y="1113489"/>
            <a:ext cx="564838" cy="540126"/>
          </a:xfrm>
          <a:prstGeom prst="rect">
            <a:avLst/>
          </a:prstGeom>
        </p:spPr>
      </p:pic>
      <p:pic>
        <p:nvPicPr>
          <p:cNvPr id="14" name="图片 13" descr="图片包含 剪贴画&#10;&#10;&#10;&#10;自动生成的说明">
            <a:extLst>
              <a:ext uri="{FF2B5EF4-FFF2-40B4-BE49-F238E27FC236}">
                <a16:creationId xmlns:a16="http://schemas.microsoft.com/office/drawing/2014/main" id="{D54055AF-49F5-844C-B846-8AE5C50DCC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4457" y="3279685"/>
            <a:ext cx="564837" cy="46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899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EC0F17A-CB41-8A48-8387-FD9CD72A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50" y="1071736"/>
            <a:ext cx="4500040" cy="3000027"/>
          </a:xfrm>
          <a:prstGeom prst="rect">
            <a:avLst/>
          </a:prstGeom>
        </p:spPr>
      </p:pic>
      <p:sp>
        <p:nvSpPr>
          <p:cNvPr id="6" name="Google Shape;72;p16">
            <a:extLst>
              <a:ext uri="{FF2B5EF4-FFF2-40B4-BE49-F238E27FC236}">
                <a16:creationId xmlns:a16="http://schemas.microsoft.com/office/drawing/2014/main" id="{FC69B5D5-C975-1D49-BFA6-F81595D3AA11}"/>
              </a:ext>
            </a:extLst>
          </p:cNvPr>
          <p:cNvSpPr txBox="1">
            <a:spLocks/>
          </p:cNvSpPr>
          <p:nvPr/>
        </p:nvSpPr>
        <p:spPr>
          <a:xfrm>
            <a:off x="4914563" y="548641"/>
            <a:ext cx="3837000" cy="35231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>
              <a:spcBef>
                <a:spcPts val="1600"/>
              </a:spcBef>
              <a:buSzPts val="1800"/>
              <a:buFont typeface="Arial"/>
              <a:buChar char="●"/>
            </a:pPr>
            <a:r>
              <a:rPr lang="en" dirty="0"/>
              <a:t>Larger spots, higher GDP/</a:t>
            </a:r>
            <a:r>
              <a:rPr lang="en" dirty="0" err="1"/>
              <a:t>captia</a:t>
            </a:r>
            <a:endParaRPr lang="en" dirty="0"/>
          </a:p>
          <a:p>
            <a:pPr marL="457200" indent="-342900">
              <a:spcBef>
                <a:spcPts val="1600"/>
              </a:spcBef>
              <a:buSzPts val="1800"/>
              <a:buFont typeface="Arial"/>
              <a:buChar char="●"/>
            </a:pPr>
            <a:r>
              <a:rPr lang="en" dirty="0"/>
              <a:t>Life expectancy is positive relevant with GDP/cap</a:t>
            </a:r>
          </a:p>
          <a:p>
            <a:pPr marL="457200" indent="-342900">
              <a:spcBef>
                <a:spcPts val="1600"/>
              </a:spcBef>
              <a:buSzPts val="1800"/>
              <a:buFont typeface="Arial"/>
              <a:buChar char="●"/>
            </a:pPr>
            <a:r>
              <a:rPr lang="en" dirty="0"/>
              <a:t>Developed countries is richer than developing ones, so they have longer life</a:t>
            </a:r>
          </a:p>
          <a:p>
            <a:pPr marL="457200" indent="-342900">
              <a:spcBef>
                <a:spcPts val="1600"/>
              </a:spcBef>
              <a:buSzPts val="1800"/>
              <a:buFont typeface="Arial"/>
              <a:buChar char="●"/>
            </a:pPr>
            <a:r>
              <a:rPr lang="en" dirty="0"/>
              <a:t>Northern Europe countries</a:t>
            </a:r>
          </a:p>
          <a:p>
            <a:pPr marL="457200" indent="-342900">
              <a:spcBef>
                <a:spcPts val="1600"/>
              </a:spcBef>
              <a:buSzPts val="1800"/>
              <a:buFont typeface="Arial"/>
              <a:buChar char="●"/>
            </a:pPr>
            <a:r>
              <a:rPr lang="en" dirty="0"/>
              <a:t>Developing countries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F8347C8-02DC-9749-A49A-3AD2E2B33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4978" y="2994705"/>
            <a:ext cx="347722" cy="332509"/>
          </a:xfrm>
          <a:prstGeom prst="rect">
            <a:avLst/>
          </a:prstGeom>
        </p:spPr>
      </p:pic>
      <p:pic>
        <p:nvPicPr>
          <p:cNvPr id="8" name="图片 7" descr="图片包含 剪贴画&#10;&#10;&#10;&#10;自动生成的说明">
            <a:extLst>
              <a:ext uri="{FF2B5EF4-FFF2-40B4-BE49-F238E27FC236}">
                <a16:creationId xmlns:a16="http://schemas.microsoft.com/office/drawing/2014/main" id="{4C365AA5-2CB7-2A48-8F38-BB7D6D1E9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2397" y="3457270"/>
            <a:ext cx="347722" cy="28590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6D456B6-6332-8F4C-B1A7-38B531DD0F44}"/>
              </a:ext>
            </a:extLst>
          </p:cNvPr>
          <p:cNvSpPr/>
          <p:nvPr/>
        </p:nvSpPr>
        <p:spPr>
          <a:xfrm>
            <a:off x="114950" y="225475"/>
            <a:ext cx="152790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kumimoji="1" lang="en-US" altLang="zh-CN" sz="3600" b="1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GDP!!!</a:t>
            </a:r>
            <a:endParaRPr lang="zh-CN" altLang="en-US" sz="3600" b="1" cap="none" spc="0" dirty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4182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9F8084E-1262-794D-AEB2-0AC4A298A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03" y="2395956"/>
            <a:ext cx="3696583" cy="24643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9907346-8802-C544-A920-45737CC18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7613" y="36204"/>
            <a:ext cx="3614970" cy="2409980"/>
          </a:xfrm>
          <a:prstGeom prst="rect">
            <a:avLst/>
          </a:prstGeom>
        </p:spPr>
      </p:pic>
      <p:pic>
        <p:nvPicPr>
          <p:cNvPr id="4" name="图片 3" descr="图片包含 物体&#10;&#10;&#10;&#10;自动生成的说明">
            <a:extLst>
              <a:ext uri="{FF2B5EF4-FFF2-40B4-BE49-F238E27FC236}">
                <a16:creationId xmlns:a16="http://schemas.microsoft.com/office/drawing/2014/main" id="{BEE1C89C-B22A-884A-8523-AE51C8326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6252" y="2472161"/>
            <a:ext cx="3614970" cy="2311978"/>
          </a:xfrm>
          <a:prstGeom prst="rect">
            <a:avLst/>
          </a:prstGeom>
        </p:spPr>
      </p:pic>
      <p:pic>
        <p:nvPicPr>
          <p:cNvPr id="8" name="图片 7" descr="图片包含 天空, 室内, 杯子, 餐桌&#10;&#10;&#10;&#10;自动生成的说明">
            <a:extLst>
              <a:ext uri="{FF2B5EF4-FFF2-40B4-BE49-F238E27FC236}">
                <a16:creationId xmlns:a16="http://schemas.microsoft.com/office/drawing/2014/main" id="{6847F785-715A-774C-B411-EE64454F63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084" y="1135099"/>
            <a:ext cx="1375532" cy="116907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C19183F-8BAC-024A-A3E8-00B75A161AA6}"/>
              </a:ext>
            </a:extLst>
          </p:cNvPr>
          <p:cNvSpPr/>
          <p:nvPr/>
        </p:nvSpPr>
        <p:spPr>
          <a:xfrm>
            <a:off x="260294" y="283155"/>
            <a:ext cx="192873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en-US" altLang="zh-CN" sz="3600" b="1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Vaccine</a:t>
            </a:r>
            <a:endParaRPr lang="zh-CN" altLang="en-US" sz="3600" b="1" cap="none" spc="0" dirty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Google Shape;72;p16">
            <a:extLst>
              <a:ext uri="{FF2B5EF4-FFF2-40B4-BE49-F238E27FC236}">
                <a16:creationId xmlns:a16="http://schemas.microsoft.com/office/drawing/2014/main" id="{E453D188-6123-C849-849B-F7F7B4F489B4}"/>
              </a:ext>
            </a:extLst>
          </p:cNvPr>
          <p:cNvSpPr txBox="1">
            <a:spLocks/>
          </p:cNvSpPr>
          <p:nvPr/>
        </p:nvSpPr>
        <p:spPr>
          <a:xfrm>
            <a:off x="7059754" y="10226"/>
            <a:ext cx="1935124" cy="34063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>
              <a:spcBef>
                <a:spcPts val="1600"/>
              </a:spcBef>
              <a:buSzPts val="1800"/>
              <a:buFont typeface="Arial"/>
              <a:buChar char="●"/>
            </a:pPr>
            <a:r>
              <a:rPr lang="en" dirty="0"/>
              <a:t>Roughly higher vaccine injection rate, higher life expectancy</a:t>
            </a:r>
          </a:p>
          <a:p>
            <a:pPr marL="457200" indent="-342900">
              <a:spcBef>
                <a:spcPts val="1600"/>
              </a:spcBef>
              <a:buSzPts val="1800"/>
              <a:buFont typeface="Arial"/>
              <a:buChar char="●"/>
            </a:pPr>
            <a:r>
              <a:rPr lang="en" dirty="0"/>
              <a:t>They have almost the same relevance</a:t>
            </a:r>
          </a:p>
          <a:p>
            <a:pPr marL="457200" indent="-342900">
              <a:spcBef>
                <a:spcPts val="1600"/>
              </a:spcBef>
              <a:buSzPts val="1800"/>
              <a:buFont typeface="Arial"/>
              <a:buChar char="●"/>
            </a:pPr>
            <a:r>
              <a:rPr lang="en" dirty="0"/>
              <a:t>Go with CDP</a:t>
            </a:r>
          </a:p>
        </p:txBody>
      </p:sp>
    </p:spTree>
    <p:extLst>
      <p:ext uri="{BB962C8B-B14F-4D97-AF65-F5344CB8AC3E}">
        <p14:creationId xmlns:p14="http://schemas.microsoft.com/office/powerpoint/2010/main" val="1800064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Picture 4"/>
          <p:cNvPicPr/>
          <p:nvPr/>
        </p:nvPicPr>
        <p:blipFill>
          <a:blip r:embed="rId2"/>
          <a:stretch/>
        </p:blipFill>
        <p:spPr>
          <a:xfrm>
            <a:off x="5328000" y="288000"/>
            <a:ext cx="3050280" cy="4536000"/>
          </a:xfrm>
          <a:prstGeom prst="rect">
            <a:avLst/>
          </a:prstGeom>
          <a:ln>
            <a:noFill/>
          </a:ln>
        </p:spPr>
      </p:pic>
      <p:sp>
        <p:nvSpPr>
          <p:cNvPr id="320" name="CustomShape 1"/>
          <p:cNvSpPr/>
          <p:nvPr/>
        </p:nvSpPr>
        <p:spPr>
          <a:xfrm>
            <a:off x="795600" y="852120"/>
            <a:ext cx="3380400" cy="36648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" name="CustomShape 2"/>
          <p:cNvSpPr/>
          <p:nvPr/>
        </p:nvSpPr>
        <p:spPr>
          <a:xfrm>
            <a:off x="723960" y="876600"/>
            <a:ext cx="1496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14480">
              <a:lnSpc>
                <a:spcPct val="100000"/>
              </a:lnSpc>
            </a:pPr>
            <a:r>
              <a:rPr lang="en-GB" sz="1800" b="0" strike="noStrike" spc="-1">
                <a:solidFill>
                  <a:srgbClr val="FFFFFF"/>
                </a:solidFill>
                <a:latin typeface="Arial"/>
                <a:ea typeface="Arial"/>
              </a:rPr>
              <a:t>Introduction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322" name="CustomShape 3"/>
          <p:cNvSpPr/>
          <p:nvPr/>
        </p:nvSpPr>
        <p:spPr>
          <a:xfrm>
            <a:off x="795600" y="1435320"/>
            <a:ext cx="3380400" cy="36684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CustomShape 4"/>
          <p:cNvSpPr/>
          <p:nvPr/>
        </p:nvSpPr>
        <p:spPr>
          <a:xfrm>
            <a:off x="723960" y="1438200"/>
            <a:ext cx="30920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14480">
              <a:lnSpc>
                <a:spcPct val="100000"/>
              </a:lnSpc>
              <a:spcBef>
                <a:spcPts val="1599"/>
              </a:spcBef>
            </a:pPr>
            <a:r>
              <a:rPr lang="en-GB" sz="1800" b="0" strike="noStrike" spc="-1">
                <a:solidFill>
                  <a:srgbClr val="FFFFFF"/>
                </a:solidFill>
                <a:latin typeface="Arial"/>
                <a:ea typeface="Arial"/>
              </a:rPr>
              <a:t>Dataset Overview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324" name="CustomShape 5"/>
          <p:cNvSpPr/>
          <p:nvPr/>
        </p:nvSpPr>
        <p:spPr>
          <a:xfrm>
            <a:off x="795600" y="2018880"/>
            <a:ext cx="3380400" cy="36684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CustomShape 6"/>
          <p:cNvSpPr/>
          <p:nvPr/>
        </p:nvSpPr>
        <p:spPr>
          <a:xfrm>
            <a:off x="723960" y="2021760"/>
            <a:ext cx="20347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14480">
              <a:lnSpc>
                <a:spcPct val="100000"/>
              </a:lnSpc>
              <a:spcBef>
                <a:spcPts val="1599"/>
              </a:spcBef>
            </a:pPr>
            <a:r>
              <a:rPr lang="en-GB" sz="1800" b="0" strike="noStrike" spc="-1">
                <a:solidFill>
                  <a:srgbClr val="FFFFFF"/>
                </a:solidFill>
                <a:latin typeface="Arial"/>
                <a:ea typeface="Arial"/>
              </a:rPr>
              <a:t>Motivation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326" name="CustomShape 7"/>
          <p:cNvSpPr/>
          <p:nvPr/>
        </p:nvSpPr>
        <p:spPr>
          <a:xfrm>
            <a:off x="795600" y="2638440"/>
            <a:ext cx="3380400" cy="36648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GB" sz="18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Differences between countries</a:t>
            </a:r>
            <a:endParaRPr lang="en-GB" sz="1800" b="0" strike="noStrike" spc="-1" dirty="0">
              <a:latin typeface="Arial"/>
            </a:endParaRPr>
          </a:p>
        </p:txBody>
      </p:sp>
      <p:sp>
        <p:nvSpPr>
          <p:cNvPr id="327" name="CustomShape 8"/>
          <p:cNvSpPr/>
          <p:nvPr/>
        </p:nvSpPr>
        <p:spPr>
          <a:xfrm>
            <a:off x="701640" y="2674080"/>
            <a:ext cx="2321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8" name="CustomShape 9"/>
          <p:cNvSpPr/>
          <p:nvPr/>
        </p:nvSpPr>
        <p:spPr>
          <a:xfrm>
            <a:off x="795600" y="3256920"/>
            <a:ext cx="3380400" cy="36684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CustomShape 10"/>
          <p:cNvSpPr/>
          <p:nvPr/>
        </p:nvSpPr>
        <p:spPr>
          <a:xfrm>
            <a:off x="720000" y="3259080"/>
            <a:ext cx="2321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14480">
              <a:lnSpc>
                <a:spcPct val="100000"/>
              </a:lnSpc>
              <a:spcBef>
                <a:spcPts val="1599"/>
              </a:spcBef>
            </a:pPr>
            <a:r>
              <a:rPr lang="en-GB" sz="18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Relevance Analysis</a:t>
            </a:r>
            <a:endParaRPr lang="en-GB" sz="1800" b="0" strike="noStrike" spc="-1" dirty="0">
              <a:latin typeface="Arial"/>
            </a:endParaRPr>
          </a:p>
        </p:txBody>
      </p:sp>
      <p:sp>
        <p:nvSpPr>
          <p:cNvPr id="330" name="CustomShape 11"/>
          <p:cNvSpPr/>
          <p:nvPr/>
        </p:nvSpPr>
        <p:spPr>
          <a:xfrm>
            <a:off x="795600" y="216000"/>
            <a:ext cx="175680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1" strike="noStrike" spc="-1">
                <a:solidFill>
                  <a:srgbClr val="000000"/>
                </a:solidFill>
                <a:latin typeface="Arial"/>
                <a:ea typeface="SimHei"/>
              </a:rPr>
              <a:t>OUTLINE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331" name="CustomShape 12"/>
          <p:cNvSpPr/>
          <p:nvPr/>
        </p:nvSpPr>
        <p:spPr>
          <a:xfrm>
            <a:off x="795600" y="4385520"/>
            <a:ext cx="3380400" cy="36648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GB" sz="1800" b="0" strike="noStrike" spc="-1">
                <a:solidFill>
                  <a:srgbClr val="FFFFFF"/>
                </a:solidFill>
                <a:latin typeface="Arial"/>
                <a:ea typeface="Arial"/>
              </a:rPr>
              <a:t>Conclusion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332" name="CustomShape 13"/>
          <p:cNvSpPr/>
          <p:nvPr/>
        </p:nvSpPr>
        <p:spPr>
          <a:xfrm>
            <a:off x="723960" y="3873600"/>
            <a:ext cx="14968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14480">
              <a:lnSpc>
                <a:spcPct val="100000"/>
              </a:lnSpc>
              <a:spcBef>
                <a:spcPts val="1599"/>
              </a:spcBef>
            </a:pPr>
            <a:r>
              <a:rPr lang="en-GB" sz="1800" b="0" strike="noStrike" spc="-1">
                <a:solidFill>
                  <a:srgbClr val="FFFFFF"/>
                </a:solidFill>
                <a:latin typeface="Arial"/>
                <a:ea typeface="Arial"/>
              </a:rPr>
              <a:t>Conclusion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333" name="CustomShape 14"/>
          <p:cNvSpPr/>
          <p:nvPr/>
        </p:nvSpPr>
        <p:spPr>
          <a:xfrm>
            <a:off x="792000" y="3802680"/>
            <a:ext cx="3384000" cy="36684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GB" sz="18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Change through years</a:t>
            </a:r>
            <a:endParaRPr lang="en-GB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948299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4BCD1D-D9A9-194A-B2F6-B13CFB436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 descr="图片包含 室内&#10;&#10;&#10;&#10;自动生成的说明">
            <a:extLst>
              <a:ext uri="{FF2B5EF4-FFF2-40B4-BE49-F238E27FC236}">
                <a16:creationId xmlns:a16="http://schemas.microsoft.com/office/drawing/2014/main" id="{C68A4783-28D7-7143-AFE2-F6EE1C8B2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932"/>
            <a:ext cx="9144000" cy="516143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3F74F81-3436-FE41-90C9-3AD09223DE71}"/>
              </a:ext>
            </a:extLst>
          </p:cNvPr>
          <p:cNvSpPr/>
          <p:nvPr/>
        </p:nvSpPr>
        <p:spPr>
          <a:xfrm>
            <a:off x="1342770" y="1279088"/>
            <a:ext cx="2800767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B05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  <a:ea typeface="SimHei" panose="02010609060101010101" pitchFamily="49" charset="-122"/>
              </a:rPr>
              <a:t>Change</a:t>
            </a:r>
          </a:p>
          <a:p>
            <a:pPr algn="ctr"/>
            <a:r>
              <a:rPr lang="en-US" altLang="zh-CN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B05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  <a:ea typeface="SimHei" panose="02010609060101010101" pitchFamily="49" charset="-122"/>
              </a:rPr>
              <a:t>through</a:t>
            </a:r>
          </a:p>
          <a:p>
            <a:pPr algn="ctr"/>
            <a:r>
              <a:rPr lang="en-US" altLang="zh-CN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B05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  <a:ea typeface="SimHei" panose="02010609060101010101" pitchFamily="49" charset="-122"/>
              </a:rPr>
              <a:t>years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00B050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+mj-lt"/>
              <a:ea typeface="SimHei" panose="02010609060101010101" pitchFamily="49" charset="-122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2E9857F-DF5A-CC41-95BC-C04C041873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1218" y="-17932"/>
            <a:ext cx="3202781" cy="516143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350" dirty="0">
              <a:solidFill>
                <a:srgbClr val="262626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F470B15-B39D-7949-9B98-D36A36CF1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606" y="1112865"/>
            <a:ext cx="2366006" cy="291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34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F5790F9-74AD-1F44-AB18-914753308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64EEB4E-A1EC-4D45-AB3F-D41AF2ECAFB4}"/>
              </a:ext>
            </a:extLst>
          </p:cNvPr>
          <p:cNvSpPr/>
          <p:nvPr/>
        </p:nvSpPr>
        <p:spPr>
          <a:xfrm>
            <a:off x="227270" y="239597"/>
            <a:ext cx="174919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en-US" altLang="zh-CN" sz="3600" b="1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Overall</a:t>
            </a:r>
            <a:endParaRPr lang="zh-CN" altLang="en-US" sz="3600" b="1" cap="none" spc="0" dirty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9B8412-7717-5448-9CFA-63386124F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6306" y="3976221"/>
            <a:ext cx="890494" cy="89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54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027A36F-15D2-9043-A773-B575D4EBB5C0}"/>
              </a:ext>
            </a:extLst>
          </p:cNvPr>
          <p:cNvSpPr/>
          <p:nvPr/>
        </p:nvSpPr>
        <p:spPr>
          <a:xfrm>
            <a:off x="362808" y="22860"/>
            <a:ext cx="641518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Fastest changing countries</a:t>
            </a:r>
            <a:endParaRPr lang="zh-CN" altLang="en-US" sz="3600" b="1" cap="none" spc="0" dirty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6191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AD9A687-6E36-AF4C-8C9E-F59B62B08465}"/>
              </a:ext>
            </a:extLst>
          </p:cNvPr>
          <p:cNvSpPr/>
          <p:nvPr/>
        </p:nvSpPr>
        <p:spPr>
          <a:xfrm>
            <a:off x="187348" y="96162"/>
            <a:ext cx="398057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en-US" altLang="zh-CN" sz="3600" b="1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Top10</a:t>
            </a:r>
            <a:r>
              <a:rPr kumimoji="1" lang="zh-CN" altLang="en-US" sz="3600" b="1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 </a:t>
            </a:r>
            <a:r>
              <a:rPr kumimoji="1" lang="en-US" altLang="zh-CN" sz="3600" b="1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VS</a:t>
            </a:r>
            <a:r>
              <a:rPr kumimoji="1" lang="zh-CN" altLang="en-US" sz="3600" b="1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 </a:t>
            </a:r>
            <a:r>
              <a:rPr kumimoji="1" lang="en-US" altLang="zh-CN" sz="3600" b="1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O</a:t>
            </a:r>
            <a:r>
              <a:rPr kumimoji="1" lang="en-US" altLang="zh-CN" sz="3600" b="1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verall</a:t>
            </a:r>
            <a:endParaRPr lang="zh-CN" altLang="en-US" sz="3600" b="1" cap="none" spc="0" dirty="0">
              <a:ln w="0"/>
              <a:solidFill>
                <a:schemeClr val="accent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图片 4" descr="图片包含 屏幕截图&#10;&#10;&#10;&#10;自动生成的说明">
            <a:extLst>
              <a:ext uri="{FF2B5EF4-FFF2-40B4-BE49-F238E27FC236}">
                <a16:creationId xmlns:a16="http://schemas.microsoft.com/office/drawing/2014/main" id="{94025C85-612E-FE47-83C0-6A4B03B3D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518" y="904729"/>
            <a:ext cx="5578964" cy="373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82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AD9A687-6E36-AF4C-8C9E-F59B62B08465}"/>
              </a:ext>
            </a:extLst>
          </p:cNvPr>
          <p:cNvSpPr/>
          <p:nvPr/>
        </p:nvSpPr>
        <p:spPr>
          <a:xfrm>
            <a:off x="160454" y="203738"/>
            <a:ext cx="398057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en-US" altLang="zh-CN" sz="3600" b="1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Top10</a:t>
            </a:r>
            <a:r>
              <a:rPr kumimoji="1" lang="zh-CN" altLang="en-US" sz="3600" b="1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 </a:t>
            </a:r>
            <a:r>
              <a:rPr kumimoji="1" lang="en-US" altLang="zh-CN" sz="3600" b="1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VS</a:t>
            </a:r>
            <a:r>
              <a:rPr kumimoji="1" lang="zh-CN" altLang="en-US" sz="3600" b="1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 </a:t>
            </a:r>
            <a:r>
              <a:rPr kumimoji="1" lang="en-US" altLang="zh-CN" sz="3600" b="1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O</a:t>
            </a:r>
            <a:r>
              <a:rPr kumimoji="1" lang="en-US" altLang="zh-CN" sz="3600" b="1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verall</a:t>
            </a:r>
            <a:endParaRPr lang="zh-CN" altLang="en-US" sz="3600" b="1" cap="none" spc="0" dirty="0">
              <a:ln w="0"/>
              <a:solidFill>
                <a:schemeClr val="accent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025C85-612E-FE47-83C0-6A4B03B3D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876" y="904729"/>
            <a:ext cx="5068247" cy="373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02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AD9A687-6E36-AF4C-8C9E-F59B62B08465}"/>
              </a:ext>
            </a:extLst>
          </p:cNvPr>
          <p:cNvSpPr/>
          <p:nvPr/>
        </p:nvSpPr>
        <p:spPr>
          <a:xfrm>
            <a:off x="111799" y="125776"/>
            <a:ext cx="382668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Most significant</a:t>
            </a:r>
            <a:endParaRPr lang="zh-CN" altLang="en-US" sz="3600" b="1" cap="none" spc="0" dirty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025C85-612E-FE47-83C0-6A4B03B3D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973" y="958517"/>
            <a:ext cx="4670051" cy="373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15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4BCD1D-D9A9-194A-B2F6-B13CFB436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 descr="图片包含 室内&#10;&#10;&#10;&#10;自动生成的说明">
            <a:extLst>
              <a:ext uri="{FF2B5EF4-FFF2-40B4-BE49-F238E27FC236}">
                <a16:creationId xmlns:a16="http://schemas.microsoft.com/office/drawing/2014/main" id="{C68A4783-28D7-7143-AFE2-F6EE1C8B2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28E5957-4D21-B946-9C8F-805AF6889661}"/>
              </a:ext>
            </a:extLst>
          </p:cNvPr>
          <p:cNvSpPr/>
          <p:nvPr/>
        </p:nvSpPr>
        <p:spPr>
          <a:xfrm>
            <a:off x="2594541" y="2033885"/>
            <a:ext cx="39549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BF5B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  <a:ea typeface="SimHei" panose="02010609060101010101" pitchFamily="49" charset="-122"/>
              </a:rPr>
              <a:t>Conclusion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00BF5B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+mj-lt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4812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50"/>
                </a:solidFill>
              </a:rPr>
              <a:t>Conclusion</a:t>
            </a:r>
            <a:endParaRPr dirty="0">
              <a:solidFill>
                <a:srgbClr val="00B050"/>
              </a:solidFill>
            </a:endParaRPr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3999900" cy="3017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0" algn="l" rtl="0"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" sz="1600" dirty="0"/>
              <a:t>1. </a:t>
            </a:r>
            <a:r>
              <a:rPr lang="en-US" sz="1600" dirty="0"/>
              <a:t>Most relevant features</a:t>
            </a:r>
          </a:p>
          <a:p>
            <a:pPr marL="127000" lvl="0" indent="0" algn="l" rtl="0"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US" sz="1600" dirty="0"/>
              <a:t>2. highest changing features</a:t>
            </a:r>
          </a:p>
          <a:p>
            <a:pPr marL="127000" lvl="0" indent="0" algn="l" rtl="0"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US" sz="1600" dirty="0"/>
              <a:t>3. More research into underlining relevance between features and life expectancy</a:t>
            </a: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endParaRPr lang="en-US" sz="1600" dirty="0"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endParaRPr lang="en-US" sz="1600" dirty="0"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endParaRPr sz="1600" dirty="0"/>
          </a:p>
        </p:txBody>
      </p:sp>
      <p:pic>
        <p:nvPicPr>
          <p:cNvPr id="79" name="Google Shape;79;p17" descr="Overhead shot of hand holding cup of light-colored tea with lemon slices floating in it"/>
          <p:cNvPicPr preferRelativeResize="0"/>
          <p:nvPr/>
        </p:nvPicPr>
        <p:blipFill rotWithShape="1">
          <a:blip r:embed="rId3">
            <a:alphaModFix/>
          </a:blip>
          <a:srcRect l="17813" r="16061" b="4067"/>
          <a:stretch/>
        </p:blipFill>
        <p:spPr>
          <a:xfrm>
            <a:off x="4705150" y="342525"/>
            <a:ext cx="2035799" cy="1955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 descr="Modern, round computer speaker"/>
          <p:cNvPicPr preferRelativeResize="0"/>
          <p:nvPr/>
        </p:nvPicPr>
        <p:blipFill rotWithShape="1">
          <a:blip r:embed="rId4">
            <a:alphaModFix/>
          </a:blip>
          <a:srcRect l="6179" t="10754" r="35687" b="15127"/>
          <a:stretch/>
        </p:blipFill>
        <p:spPr>
          <a:xfrm>
            <a:off x="6796425" y="342525"/>
            <a:ext cx="2035799" cy="194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 descr="Empty upside down mason jars resting on picket fence posts"/>
          <p:cNvPicPr preferRelativeResize="0"/>
          <p:nvPr/>
        </p:nvPicPr>
        <p:blipFill rotWithShape="1">
          <a:blip r:embed="rId5">
            <a:alphaModFix/>
          </a:blip>
          <a:srcRect l="9164" t="13038" r="3636" b="9949"/>
          <a:stretch/>
        </p:blipFill>
        <p:spPr>
          <a:xfrm>
            <a:off x="4705200" y="2336175"/>
            <a:ext cx="4127099" cy="242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4BCD1D-D9A9-194A-B2F6-B13CFB436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 descr="图片包含 室内&#10;&#10;&#10;&#10;自动生成的说明">
            <a:extLst>
              <a:ext uri="{FF2B5EF4-FFF2-40B4-BE49-F238E27FC236}">
                <a16:creationId xmlns:a16="http://schemas.microsoft.com/office/drawing/2014/main" id="{C68A4783-28D7-7143-AFE2-F6EE1C8B2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266"/>
            <a:ext cx="9144000" cy="51435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28E5957-4D21-B946-9C8F-805AF6889661}"/>
              </a:ext>
            </a:extLst>
          </p:cNvPr>
          <p:cNvSpPr/>
          <p:nvPr/>
        </p:nvSpPr>
        <p:spPr>
          <a:xfrm>
            <a:off x="2421411" y="2033885"/>
            <a:ext cx="43011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  <a:ea typeface="SimHei" panose="02010609060101010101" pitchFamily="49" charset="-122"/>
              </a:rPr>
              <a:t>THANK YOU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+mj-lt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0308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4BCD1D-D9A9-194A-B2F6-B13CFB436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 descr="图片包含 室内&#10;&#10;&#10;&#10;自动生成的说明">
            <a:extLst>
              <a:ext uri="{FF2B5EF4-FFF2-40B4-BE49-F238E27FC236}">
                <a16:creationId xmlns:a16="http://schemas.microsoft.com/office/drawing/2014/main" id="{C68A4783-28D7-7143-AFE2-F6EE1C8B2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0" cy="51435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52BC94A-9345-9545-A268-0809430067A9}"/>
              </a:ext>
            </a:extLst>
          </p:cNvPr>
          <p:cNvSpPr/>
          <p:nvPr/>
        </p:nvSpPr>
        <p:spPr>
          <a:xfrm>
            <a:off x="2459883" y="2033885"/>
            <a:ext cx="42242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BF5B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  <a:ea typeface="SimHei" panose="02010609060101010101" pitchFamily="49" charset="-122"/>
              </a:rPr>
              <a:t>Introduction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00BF5B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+mj-lt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9900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Picture 2"/>
          <p:cNvPicPr/>
          <p:nvPr/>
        </p:nvPicPr>
        <p:blipFill>
          <a:blip r:embed="rId2"/>
          <a:stretch/>
        </p:blipFill>
        <p:spPr>
          <a:xfrm>
            <a:off x="4680000" y="2232000"/>
            <a:ext cx="4181400" cy="2448000"/>
          </a:xfrm>
          <a:prstGeom prst="rect">
            <a:avLst/>
          </a:prstGeom>
          <a:ln>
            <a:noFill/>
          </a:ln>
        </p:spPr>
      </p:pic>
      <p:sp>
        <p:nvSpPr>
          <p:cNvPr id="335" name="TextShape 1"/>
          <p:cNvSpPr txBox="1"/>
          <p:nvPr/>
        </p:nvSpPr>
        <p:spPr>
          <a:xfrm>
            <a:off x="216000" y="330390"/>
            <a:ext cx="3003210" cy="720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/>
            <a:r>
              <a:rPr kumimoji="1" lang="en-GB" sz="3600" b="1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Introduction</a:t>
            </a:r>
          </a:p>
        </p:txBody>
      </p:sp>
      <p:sp>
        <p:nvSpPr>
          <p:cNvPr id="336" name="TextShape 2"/>
          <p:cNvSpPr txBox="1"/>
          <p:nvPr/>
        </p:nvSpPr>
        <p:spPr>
          <a:xfrm>
            <a:off x="216000" y="1451520"/>
            <a:ext cx="7128000" cy="3372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sz="1800" b="1" strike="noStrike" spc="-1">
                <a:solidFill>
                  <a:srgbClr val="000000"/>
                </a:solidFill>
                <a:latin typeface="Garamond"/>
                <a:ea typeface="Arial"/>
              </a:rPr>
              <a:t>Life Expectancy:</a:t>
            </a:r>
            <a:r>
              <a:rPr lang="en-GB" sz="1800" b="0" strike="noStrike" spc="-1">
                <a:solidFill>
                  <a:srgbClr val="000000"/>
                </a:solidFill>
                <a:latin typeface="Garamond"/>
                <a:ea typeface="Arial"/>
              </a:rPr>
              <a:t> The average period that a person may expect to live.</a:t>
            </a:r>
            <a:endParaRPr lang="en-GB" sz="1800" b="0" strike="noStrike" spc="-1">
              <a:latin typeface="Garamond"/>
            </a:endParaRPr>
          </a:p>
          <a:p>
            <a:endParaRPr lang="en-GB" sz="1800" b="0" strike="noStrike" spc="-1">
              <a:latin typeface="Garamond"/>
            </a:endParaRPr>
          </a:p>
          <a:p>
            <a:r>
              <a:rPr lang="en-GB" sz="1800" b="0" strike="noStrike" spc="-1">
                <a:solidFill>
                  <a:srgbClr val="000000"/>
                </a:solidFill>
                <a:latin typeface="Garamond"/>
                <a:ea typeface="Arial"/>
              </a:rPr>
              <a:t>Live fast die young?</a:t>
            </a:r>
            <a:endParaRPr lang="en-GB" sz="1800" b="0" strike="noStrike" spc="-1">
              <a:latin typeface="Garamond"/>
            </a:endParaRPr>
          </a:p>
          <a:p>
            <a:endParaRPr lang="en-GB" sz="1800" b="0" strike="noStrike" spc="-1">
              <a:latin typeface="Garamond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Garamond"/>
                <a:ea typeface="Arial"/>
              </a:rPr>
              <a:t>Problem: affected by too many variables</a:t>
            </a:r>
            <a:endParaRPr lang="en-GB" sz="1800" b="0" strike="noStrike" spc="-1">
              <a:latin typeface="Garamond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1800" b="0" strike="noStrike" spc="-1">
              <a:latin typeface="Garamond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Garamond"/>
                <a:ea typeface="Arial"/>
              </a:rPr>
              <a:t>Harder to analyse for individuals, more </a:t>
            </a:r>
            <a:endParaRPr lang="en-GB" sz="1800" b="0" strike="noStrike" spc="-1">
              <a:latin typeface="Garamond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Garamond"/>
                <a:ea typeface="Arial"/>
              </a:rPr>
              <a:t>predictable for groups</a:t>
            </a:r>
            <a:endParaRPr lang="en-GB" sz="1800" b="0" strike="noStrike" spc="-1">
              <a:latin typeface="Garamond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1800" b="0" strike="noStrike" spc="-1">
              <a:latin typeface="Garamond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Garamond"/>
                <a:ea typeface="Arial"/>
              </a:rPr>
              <a:t>Selecting variables that apply in general is </a:t>
            </a:r>
            <a:endParaRPr lang="en-GB" sz="1800" b="0" strike="noStrike" spc="-1">
              <a:latin typeface="Garamond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Garamond"/>
                <a:ea typeface="Arial"/>
              </a:rPr>
              <a:t>the key</a:t>
            </a:r>
            <a:endParaRPr lang="en-GB" sz="1800" b="0" strike="noStrike" spc="-1">
              <a:latin typeface="Garamond"/>
            </a:endParaRPr>
          </a:p>
          <a:p>
            <a:endParaRPr lang="en-GB" sz="1800" b="0" strike="noStrike" spc="-1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67337299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360000" y="340560"/>
            <a:ext cx="2025900" cy="720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/>
            <a:r>
              <a:rPr kumimoji="1" lang="en-GB" sz="3600" b="1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Dataset</a:t>
            </a:r>
          </a:p>
        </p:txBody>
      </p:sp>
      <p:pic>
        <p:nvPicPr>
          <p:cNvPr id="338" name="Picture 5"/>
          <p:cNvPicPr/>
          <p:nvPr/>
        </p:nvPicPr>
        <p:blipFill>
          <a:blip r:embed="rId2"/>
          <a:stretch/>
        </p:blipFill>
        <p:spPr>
          <a:xfrm>
            <a:off x="5760000" y="227160"/>
            <a:ext cx="2742840" cy="2508840"/>
          </a:xfrm>
          <a:prstGeom prst="rect">
            <a:avLst/>
          </a:prstGeom>
          <a:ln>
            <a:noFill/>
          </a:ln>
        </p:spPr>
      </p:pic>
      <p:pic>
        <p:nvPicPr>
          <p:cNvPr id="339" name="图片 338"/>
          <p:cNvPicPr/>
          <p:nvPr/>
        </p:nvPicPr>
        <p:blipFill>
          <a:blip r:embed="rId3"/>
          <a:stretch/>
        </p:blipFill>
        <p:spPr>
          <a:xfrm>
            <a:off x="6120000" y="2808000"/>
            <a:ext cx="2380320" cy="2043360"/>
          </a:xfrm>
          <a:prstGeom prst="rect">
            <a:avLst/>
          </a:prstGeom>
          <a:ln>
            <a:noFill/>
          </a:ln>
        </p:spPr>
      </p:pic>
      <p:sp>
        <p:nvSpPr>
          <p:cNvPr id="340" name="TextShape 2"/>
          <p:cNvSpPr txBox="1"/>
          <p:nvPr/>
        </p:nvSpPr>
        <p:spPr>
          <a:xfrm>
            <a:off x="360000" y="1462320"/>
            <a:ext cx="5256000" cy="3433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sz="2000" b="0" strike="noStrike" spc="-1">
                <a:solidFill>
                  <a:srgbClr val="000000"/>
                </a:solidFill>
                <a:latin typeface="Garamond"/>
                <a:ea typeface="Arial"/>
              </a:rPr>
              <a:t>Dataset taken from kaggle.com</a:t>
            </a:r>
            <a:endParaRPr lang="en-GB" sz="2000" b="0" strike="noStrike" spc="-1">
              <a:latin typeface="Garamond"/>
            </a:endParaRPr>
          </a:p>
          <a:p>
            <a:endParaRPr lang="en-GB" sz="2000" b="0" strike="noStrike" spc="-1">
              <a:latin typeface="Garamond"/>
            </a:endParaRPr>
          </a:p>
          <a:p>
            <a:r>
              <a:rPr lang="en-GB" sz="2000" b="0" strike="noStrike" spc="-1">
                <a:solidFill>
                  <a:srgbClr val="000000"/>
                </a:solidFill>
                <a:latin typeface="Garamond"/>
                <a:ea typeface="Arial"/>
              </a:rPr>
              <a:t>Generated from the World Health Organization website</a:t>
            </a:r>
            <a:endParaRPr lang="en-GB" sz="2000" b="0" strike="noStrike" spc="-1">
              <a:latin typeface="Garamond"/>
            </a:endParaRPr>
          </a:p>
          <a:p>
            <a:endParaRPr lang="en-GB" sz="2000" b="0" strike="noStrike" spc="-1">
              <a:latin typeface="Garamond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Garamond"/>
                <a:ea typeface="Arial"/>
              </a:rPr>
              <a:t>193 countries, 21 Features, between 2000 – 2015</a:t>
            </a:r>
            <a:endParaRPr lang="en-GB" sz="2000" b="0" strike="noStrike" spc="-1">
              <a:latin typeface="Garamond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2000" b="0" strike="noStrike" spc="-1">
              <a:latin typeface="Garamond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Garamond"/>
                <a:ea typeface="Arial"/>
              </a:rPr>
              <a:t>Features: Economical, Physical, Diseases etc.</a:t>
            </a:r>
            <a:endParaRPr lang="en-GB" sz="2000" b="0" strike="noStrike" spc="-1">
              <a:latin typeface="Garamond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2000" b="0" strike="noStrike" spc="-1">
              <a:latin typeface="Garamond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Garamond"/>
                <a:ea typeface="Arial"/>
              </a:rPr>
              <a:t>Some incomplete points, required more cleaning than normal</a:t>
            </a:r>
            <a:endParaRPr lang="en-GB" sz="2000" b="0" strike="noStrike" spc="-1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40971870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4BCD1D-D9A9-194A-B2F6-B13CFB436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 descr="图片包含 室内&#10;&#10;&#10;&#10;自动生成的说明">
            <a:extLst>
              <a:ext uri="{FF2B5EF4-FFF2-40B4-BE49-F238E27FC236}">
                <a16:creationId xmlns:a16="http://schemas.microsoft.com/office/drawing/2014/main" id="{C68A4783-28D7-7143-AFE2-F6EE1C8B2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52BC94A-9345-9545-A268-0809430067A9}"/>
              </a:ext>
            </a:extLst>
          </p:cNvPr>
          <p:cNvSpPr/>
          <p:nvPr/>
        </p:nvSpPr>
        <p:spPr>
          <a:xfrm>
            <a:off x="1068824" y="2033885"/>
            <a:ext cx="3647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BF5B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  <a:ea typeface="SimHei" panose="02010609060101010101" pitchFamily="49" charset="-122"/>
              </a:rPr>
              <a:t>Motivation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00BF5B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+mj-lt"/>
              <a:ea typeface="SimHei" panose="02010609060101010101" pitchFamily="49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BB5C2E5-177A-B240-AE07-088B9A872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850" y="0"/>
            <a:ext cx="34861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1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Picture 7"/>
          <p:cNvPicPr/>
          <p:nvPr/>
        </p:nvPicPr>
        <p:blipFill>
          <a:blip r:embed="rId2"/>
          <a:stretch/>
        </p:blipFill>
        <p:spPr>
          <a:xfrm>
            <a:off x="490680" y="1302840"/>
            <a:ext cx="711360" cy="2806920"/>
          </a:xfrm>
          <a:prstGeom prst="rect">
            <a:avLst/>
          </a:prstGeom>
          <a:ln>
            <a:noFill/>
          </a:ln>
        </p:spPr>
      </p:pic>
      <p:sp>
        <p:nvSpPr>
          <p:cNvPr id="342" name="TextShape 1"/>
          <p:cNvSpPr txBox="1"/>
          <p:nvPr/>
        </p:nvSpPr>
        <p:spPr>
          <a:xfrm>
            <a:off x="204480" y="4104000"/>
            <a:ext cx="1152000" cy="288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2A6099"/>
                </a:solidFill>
                <a:latin typeface="Garamond"/>
              </a:rPr>
              <a:t> in years</a:t>
            </a:r>
            <a:endParaRPr lang="en-GB" sz="1800" b="0" strike="noStrike" spc="-1">
              <a:solidFill>
                <a:srgbClr val="2A6099"/>
              </a:solidFill>
              <a:latin typeface="Garamond"/>
              <a:ea typeface="Arial"/>
            </a:endParaRPr>
          </a:p>
        </p:txBody>
      </p:sp>
      <p:pic>
        <p:nvPicPr>
          <p:cNvPr id="343" name="图片 342"/>
          <p:cNvPicPr/>
          <p:nvPr/>
        </p:nvPicPr>
        <p:blipFill>
          <a:blip r:embed="rId3"/>
          <a:stretch/>
        </p:blipFill>
        <p:spPr>
          <a:xfrm>
            <a:off x="1212480" y="360000"/>
            <a:ext cx="7931520" cy="4773600"/>
          </a:xfrm>
          <a:prstGeom prst="rect">
            <a:avLst/>
          </a:prstGeom>
          <a:ln>
            <a:noFill/>
          </a:ln>
        </p:spPr>
      </p:pic>
      <p:sp>
        <p:nvSpPr>
          <p:cNvPr id="344" name="TextShape 2"/>
          <p:cNvSpPr txBox="1"/>
          <p:nvPr/>
        </p:nvSpPr>
        <p:spPr>
          <a:xfrm>
            <a:off x="3240000" y="147240"/>
            <a:ext cx="3528000" cy="288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2A6099"/>
                </a:solidFill>
                <a:latin typeface="Garamond"/>
              </a:rPr>
              <a:t>Life Expectancy in the year 2000</a:t>
            </a:r>
            <a:endParaRPr lang="en-GB" sz="1800" b="0" strike="noStrike" spc="-1">
              <a:solidFill>
                <a:srgbClr val="2A6099"/>
              </a:solidFill>
              <a:latin typeface="Garamond"/>
              <a:ea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787591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Picture 7"/>
          <p:cNvPicPr/>
          <p:nvPr/>
        </p:nvPicPr>
        <p:blipFill>
          <a:blip r:embed="rId2"/>
          <a:stretch/>
        </p:blipFill>
        <p:spPr>
          <a:xfrm>
            <a:off x="490680" y="1302840"/>
            <a:ext cx="711360" cy="2806920"/>
          </a:xfrm>
          <a:prstGeom prst="rect">
            <a:avLst/>
          </a:prstGeom>
          <a:ln>
            <a:noFill/>
          </a:ln>
        </p:spPr>
      </p:pic>
      <p:pic>
        <p:nvPicPr>
          <p:cNvPr id="346" name="图片 345"/>
          <p:cNvPicPr/>
          <p:nvPr/>
        </p:nvPicPr>
        <p:blipFill>
          <a:blip r:embed="rId3"/>
          <a:stretch/>
        </p:blipFill>
        <p:spPr>
          <a:xfrm>
            <a:off x="1224000" y="309960"/>
            <a:ext cx="7416000" cy="4716000"/>
          </a:xfrm>
          <a:prstGeom prst="rect">
            <a:avLst/>
          </a:prstGeom>
          <a:ln>
            <a:noFill/>
          </a:ln>
        </p:spPr>
      </p:pic>
      <p:sp>
        <p:nvSpPr>
          <p:cNvPr id="347" name="TextShape 1"/>
          <p:cNvSpPr txBox="1"/>
          <p:nvPr/>
        </p:nvSpPr>
        <p:spPr>
          <a:xfrm>
            <a:off x="204480" y="4106160"/>
            <a:ext cx="1152000" cy="288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2A6099"/>
                </a:solidFill>
                <a:latin typeface="Garamond"/>
              </a:rPr>
              <a:t> in years</a:t>
            </a:r>
            <a:endParaRPr lang="en-GB" sz="1800" b="0" strike="noStrike" spc="-1">
              <a:solidFill>
                <a:srgbClr val="2A6099"/>
              </a:solidFill>
              <a:latin typeface="Garamond"/>
              <a:ea typeface="Arial"/>
            </a:endParaRPr>
          </a:p>
        </p:txBody>
      </p:sp>
      <p:sp>
        <p:nvSpPr>
          <p:cNvPr id="348" name="TextShape 2"/>
          <p:cNvSpPr txBox="1"/>
          <p:nvPr/>
        </p:nvSpPr>
        <p:spPr>
          <a:xfrm>
            <a:off x="3240000" y="144000"/>
            <a:ext cx="3528000" cy="288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2A6099"/>
                </a:solidFill>
                <a:latin typeface="Garamond"/>
              </a:rPr>
              <a:t>Life Expectancy in the year 2015</a:t>
            </a:r>
            <a:endParaRPr lang="en-GB" sz="1800" b="0" strike="noStrike" spc="-1">
              <a:solidFill>
                <a:srgbClr val="2A6099"/>
              </a:solidFill>
              <a:latin typeface="Garamond"/>
              <a:ea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606194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TextShape 1"/>
          <p:cNvSpPr txBox="1"/>
          <p:nvPr/>
        </p:nvSpPr>
        <p:spPr>
          <a:xfrm>
            <a:off x="200880" y="288000"/>
            <a:ext cx="2567250" cy="720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/>
            <a:r>
              <a:rPr kumimoji="1" lang="en-GB" sz="3600" b="1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Motivation</a:t>
            </a:r>
          </a:p>
        </p:txBody>
      </p:sp>
      <p:pic>
        <p:nvPicPr>
          <p:cNvPr id="350" name="图片 349"/>
          <p:cNvPicPr/>
          <p:nvPr/>
        </p:nvPicPr>
        <p:blipFill>
          <a:blip r:embed="rId2"/>
          <a:stretch/>
        </p:blipFill>
        <p:spPr>
          <a:xfrm>
            <a:off x="5760360" y="216360"/>
            <a:ext cx="2832840" cy="4711320"/>
          </a:xfrm>
          <a:prstGeom prst="rect">
            <a:avLst/>
          </a:prstGeom>
          <a:ln>
            <a:noFill/>
          </a:ln>
        </p:spPr>
      </p:pic>
      <p:sp>
        <p:nvSpPr>
          <p:cNvPr id="351" name="TextShape 2"/>
          <p:cNvSpPr txBox="1"/>
          <p:nvPr/>
        </p:nvSpPr>
        <p:spPr>
          <a:xfrm>
            <a:off x="84960" y="1296000"/>
            <a:ext cx="5627520" cy="418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latin typeface="Garamond"/>
              </a:rPr>
              <a:t>Big difference between the countries</a:t>
            </a:r>
          </a:p>
        </p:txBody>
      </p:sp>
      <p:sp>
        <p:nvSpPr>
          <p:cNvPr id="352" name="TextShape 3"/>
          <p:cNvSpPr txBox="1"/>
          <p:nvPr/>
        </p:nvSpPr>
        <p:spPr>
          <a:xfrm>
            <a:off x="144000" y="1741320"/>
            <a:ext cx="5199120" cy="346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432000" lvl="1" indent="-2160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GB" sz="1800" b="0" strike="noStrike" spc="-1">
                <a:latin typeface="Garamond"/>
              </a:rPr>
              <a:t>What features play a major role in this difference?</a:t>
            </a:r>
          </a:p>
        </p:txBody>
      </p:sp>
      <p:sp>
        <p:nvSpPr>
          <p:cNvPr id="353" name="TextShape 4"/>
          <p:cNvSpPr txBox="1"/>
          <p:nvPr/>
        </p:nvSpPr>
        <p:spPr>
          <a:xfrm>
            <a:off x="114840" y="2317320"/>
            <a:ext cx="5501160" cy="346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latin typeface="Garamond"/>
              </a:rPr>
              <a:t>Factors that are most related to life exp.</a:t>
            </a:r>
          </a:p>
        </p:txBody>
      </p:sp>
      <p:sp>
        <p:nvSpPr>
          <p:cNvPr id="354" name="TextShape 5"/>
          <p:cNvSpPr txBox="1"/>
          <p:nvPr/>
        </p:nvSpPr>
        <p:spPr>
          <a:xfrm>
            <a:off x="200880" y="3344400"/>
            <a:ext cx="5199120" cy="687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432000" lvl="1" indent="-2160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GB" sz="1800" b="0" strike="noStrike" spc="-1">
                <a:latin typeface="Garamond"/>
              </a:rPr>
              <a:t>How can we keep it up?</a:t>
            </a:r>
          </a:p>
          <a:p>
            <a:pPr marL="432000" lvl="1" indent="-216000">
              <a:buClr>
                <a:srgbClr val="000000"/>
              </a:buClr>
              <a:buSzPct val="45000"/>
              <a:buFont typeface="Wingdings" charset="2"/>
              <a:buChar char=""/>
            </a:pPr>
            <a:endParaRPr lang="en-GB" sz="1800" b="0" strike="noStrike" spc="-1">
              <a:latin typeface="Garamond"/>
            </a:endParaRPr>
          </a:p>
          <a:p>
            <a:pPr marL="432000" lvl="1" indent="-2160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GB" sz="1800" b="0" strike="noStrike" spc="-1">
                <a:latin typeface="Garamond"/>
              </a:rPr>
              <a:t>How can the lower life exp. countries do better?</a:t>
            </a:r>
          </a:p>
        </p:txBody>
      </p:sp>
      <p:sp>
        <p:nvSpPr>
          <p:cNvPr id="355" name="TextShape 6"/>
          <p:cNvSpPr txBox="1"/>
          <p:nvPr/>
        </p:nvSpPr>
        <p:spPr>
          <a:xfrm>
            <a:off x="216000" y="4248000"/>
            <a:ext cx="7764120" cy="346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sz="1800" b="0" strike="noStrike" spc="-1">
                <a:latin typeface="Garamond"/>
              </a:rPr>
              <a:t>Suggestions / conclusions to paint the whole map blue</a:t>
            </a:r>
          </a:p>
        </p:txBody>
      </p:sp>
      <p:sp>
        <p:nvSpPr>
          <p:cNvPr id="356" name="TextShape 7"/>
          <p:cNvSpPr txBox="1"/>
          <p:nvPr/>
        </p:nvSpPr>
        <p:spPr>
          <a:xfrm>
            <a:off x="114840" y="2808000"/>
            <a:ext cx="5501160" cy="346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latin typeface="Garamond"/>
              </a:rPr>
              <a:t>Overall increasing life expectancy from 2000 to 2015</a:t>
            </a:r>
          </a:p>
        </p:txBody>
      </p:sp>
    </p:spTree>
    <p:extLst>
      <p:ext uri="{BB962C8B-B14F-4D97-AF65-F5344CB8AC3E}">
        <p14:creationId xmlns:p14="http://schemas.microsoft.com/office/powerpoint/2010/main" val="8356292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1220</TotalTime>
  <Words>393</Words>
  <Application>Microsoft Macintosh PowerPoint</Application>
  <PresentationFormat>全屏显示(16:9)</PresentationFormat>
  <Paragraphs>105</Paragraphs>
  <Slides>28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4" baseType="lpstr">
      <vt:lpstr>Simple-Line-Icons</vt:lpstr>
      <vt:lpstr>Arial</vt:lpstr>
      <vt:lpstr>Calibri</vt:lpstr>
      <vt:lpstr>Garamond</vt:lpstr>
      <vt:lpstr>Wingdings</vt:lpstr>
      <vt:lpstr>Simple 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Huge gap</vt:lpstr>
      <vt:lpstr>Why?</vt:lpstr>
      <vt:lpstr>Why?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Conclusion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Density Experiment</dc:title>
  <cp:lastModifiedBy>Microsoft Office User</cp:lastModifiedBy>
  <cp:revision>55</cp:revision>
  <dcterms:modified xsi:type="dcterms:W3CDTF">2018-12-07T07:16:20Z</dcterms:modified>
</cp:coreProperties>
</file>